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8" r:id="rId3"/>
    <p:sldId id="260" r:id="rId4"/>
    <p:sldId id="259" r:id="rId5"/>
    <p:sldId id="261" r:id="rId6"/>
    <p:sldId id="264" r:id="rId7"/>
    <p:sldId id="265" r:id="rId8"/>
    <p:sldId id="266" r:id="rId9"/>
    <p:sldId id="267" r:id="rId10"/>
    <p:sldId id="268" r:id="rId11"/>
    <p:sldId id="269" r:id="rId12"/>
    <p:sldId id="272" r:id="rId13"/>
    <p:sldId id="274" r:id="rId14"/>
    <p:sldId id="277" r:id="rId15"/>
    <p:sldId id="281" r:id="rId16"/>
    <p:sldId id="28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7" d="100"/>
          <a:sy n="87" d="100"/>
        </p:scale>
        <p:origin x="52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5A2974C-99BB-4A0F-8ACC-BA5264E40AED}" type="datetimeFigureOut">
              <a:rPr lang="en-IN" smtClean="0"/>
              <a:t>03-10-2021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A41C41A-5A22-409D-A5E0-7A21D6BFF97E}" type="slidenum">
              <a:rPr lang="en-IN" smtClean="0"/>
              <a:t>‹#›</a:t>
            </a:fld>
            <a:endParaRPr lang="en-IN"/>
          </a:p>
        </p:txBody>
      </p:sp>
    </p:spTree>
    <p:extLst>
      <p:ext uri="{BB962C8B-B14F-4D97-AF65-F5344CB8AC3E}">
        <p14:creationId xmlns:p14="http://schemas.microsoft.com/office/powerpoint/2010/main" val="1580871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A2974C-99BB-4A0F-8ACC-BA5264E40AED}" type="datetimeFigureOut">
              <a:rPr lang="en-IN" smtClean="0"/>
              <a:t>03-10-2021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A41C41A-5A22-409D-A5E0-7A21D6BFF97E}" type="slidenum">
              <a:rPr lang="en-IN" smtClean="0"/>
              <a:t>‹#›</a:t>
            </a:fld>
            <a:endParaRPr lang="en-IN"/>
          </a:p>
        </p:txBody>
      </p:sp>
    </p:spTree>
    <p:extLst>
      <p:ext uri="{BB962C8B-B14F-4D97-AF65-F5344CB8AC3E}">
        <p14:creationId xmlns:p14="http://schemas.microsoft.com/office/powerpoint/2010/main" val="2837955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A2974C-99BB-4A0F-8ACC-BA5264E40AED}" type="datetimeFigureOut">
              <a:rPr lang="en-IN" smtClean="0"/>
              <a:t>03-10-2021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A41C41A-5A22-409D-A5E0-7A21D6BFF97E}" type="slidenum">
              <a:rPr lang="en-IN" smtClean="0"/>
              <a:t>‹#›</a:t>
            </a:fld>
            <a:endParaRPr lang="en-IN"/>
          </a:p>
        </p:txBody>
      </p:sp>
    </p:spTree>
    <p:extLst>
      <p:ext uri="{BB962C8B-B14F-4D97-AF65-F5344CB8AC3E}">
        <p14:creationId xmlns:p14="http://schemas.microsoft.com/office/powerpoint/2010/main" val="815419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A2974C-99BB-4A0F-8ACC-BA5264E40AED}" type="datetimeFigureOut">
              <a:rPr lang="en-IN" smtClean="0"/>
              <a:t>03-10-2021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A41C41A-5A22-409D-A5E0-7A21D6BFF97E}" type="slidenum">
              <a:rPr lang="en-IN" smtClean="0"/>
              <a:t>‹#›</a:t>
            </a:fld>
            <a:endParaRPr lang="en-IN"/>
          </a:p>
        </p:txBody>
      </p:sp>
    </p:spTree>
    <p:extLst>
      <p:ext uri="{BB962C8B-B14F-4D97-AF65-F5344CB8AC3E}">
        <p14:creationId xmlns:p14="http://schemas.microsoft.com/office/powerpoint/2010/main" val="3545703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A2974C-99BB-4A0F-8ACC-BA5264E40AED}" type="datetimeFigureOut">
              <a:rPr lang="en-IN" smtClean="0"/>
              <a:t>03-10-2021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A41C41A-5A22-409D-A5E0-7A21D6BFF97E}" type="slidenum">
              <a:rPr lang="en-IN" smtClean="0"/>
              <a:t>‹#›</a:t>
            </a:fld>
            <a:endParaRPr lang="en-IN"/>
          </a:p>
        </p:txBody>
      </p:sp>
    </p:spTree>
    <p:extLst>
      <p:ext uri="{BB962C8B-B14F-4D97-AF65-F5344CB8AC3E}">
        <p14:creationId xmlns:p14="http://schemas.microsoft.com/office/powerpoint/2010/main" val="927135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5A2974C-99BB-4A0F-8ACC-BA5264E40AED}" type="datetimeFigureOut">
              <a:rPr lang="en-IN" smtClean="0"/>
              <a:t>03-10-2021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A41C41A-5A22-409D-A5E0-7A21D6BFF97E}" type="slidenum">
              <a:rPr lang="en-IN" smtClean="0"/>
              <a:t>‹#›</a:t>
            </a:fld>
            <a:endParaRPr lang="en-IN"/>
          </a:p>
        </p:txBody>
      </p:sp>
    </p:spTree>
    <p:extLst>
      <p:ext uri="{BB962C8B-B14F-4D97-AF65-F5344CB8AC3E}">
        <p14:creationId xmlns:p14="http://schemas.microsoft.com/office/powerpoint/2010/main" val="2221118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5A2974C-99BB-4A0F-8ACC-BA5264E40AED}" type="datetimeFigureOut">
              <a:rPr lang="en-IN" smtClean="0"/>
              <a:t>03-10-2021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A41C41A-5A22-409D-A5E0-7A21D6BFF97E}" type="slidenum">
              <a:rPr lang="en-IN" smtClean="0"/>
              <a:t>‹#›</a:t>
            </a:fld>
            <a:endParaRPr lang="en-IN"/>
          </a:p>
        </p:txBody>
      </p:sp>
    </p:spTree>
    <p:extLst>
      <p:ext uri="{BB962C8B-B14F-4D97-AF65-F5344CB8AC3E}">
        <p14:creationId xmlns:p14="http://schemas.microsoft.com/office/powerpoint/2010/main" val="4190048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5A2974C-99BB-4A0F-8ACC-BA5264E40AED}" type="datetimeFigureOut">
              <a:rPr lang="en-IN" smtClean="0"/>
              <a:t>03-10-2021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A41C41A-5A22-409D-A5E0-7A21D6BFF97E}" type="slidenum">
              <a:rPr lang="en-IN" smtClean="0"/>
              <a:t>‹#›</a:t>
            </a:fld>
            <a:endParaRPr lang="en-IN"/>
          </a:p>
        </p:txBody>
      </p:sp>
    </p:spTree>
    <p:extLst>
      <p:ext uri="{BB962C8B-B14F-4D97-AF65-F5344CB8AC3E}">
        <p14:creationId xmlns:p14="http://schemas.microsoft.com/office/powerpoint/2010/main" val="3649532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A2974C-99BB-4A0F-8ACC-BA5264E40AED}" type="datetimeFigureOut">
              <a:rPr lang="en-IN" smtClean="0"/>
              <a:t>03-10-2021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A41C41A-5A22-409D-A5E0-7A21D6BFF97E}" type="slidenum">
              <a:rPr lang="en-IN" smtClean="0"/>
              <a:t>‹#›</a:t>
            </a:fld>
            <a:endParaRPr lang="en-IN"/>
          </a:p>
        </p:txBody>
      </p:sp>
    </p:spTree>
    <p:extLst>
      <p:ext uri="{BB962C8B-B14F-4D97-AF65-F5344CB8AC3E}">
        <p14:creationId xmlns:p14="http://schemas.microsoft.com/office/powerpoint/2010/main" val="269799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5A2974C-99BB-4A0F-8ACC-BA5264E40AED}" type="datetimeFigureOut">
              <a:rPr lang="en-IN" smtClean="0"/>
              <a:t>03-10-2021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A41C41A-5A22-409D-A5E0-7A21D6BFF97E}" type="slidenum">
              <a:rPr lang="en-IN" smtClean="0"/>
              <a:t>‹#›</a:t>
            </a:fld>
            <a:endParaRPr lang="en-IN"/>
          </a:p>
        </p:txBody>
      </p:sp>
    </p:spTree>
    <p:extLst>
      <p:ext uri="{BB962C8B-B14F-4D97-AF65-F5344CB8AC3E}">
        <p14:creationId xmlns:p14="http://schemas.microsoft.com/office/powerpoint/2010/main" val="2228251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5A2974C-99BB-4A0F-8ACC-BA5264E40AED}" type="datetimeFigureOut">
              <a:rPr lang="en-IN" smtClean="0"/>
              <a:t>03-10-2021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A41C41A-5A22-409D-A5E0-7A21D6BFF97E}" type="slidenum">
              <a:rPr lang="en-IN" smtClean="0"/>
              <a:t>‹#›</a:t>
            </a:fld>
            <a:endParaRPr lang="en-IN"/>
          </a:p>
        </p:txBody>
      </p:sp>
    </p:spTree>
    <p:extLst>
      <p:ext uri="{BB962C8B-B14F-4D97-AF65-F5344CB8AC3E}">
        <p14:creationId xmlns:p14="http://schemas.microsoft.com/office/powerpoint/2010/main" val="10121207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A2974C-99BB-4A0F-8ACC-BA5264E40AED}" type="datetimeFigureOut">
              <a:rPr lang="en-IN" smtClean="0"/>
              <a:t>03-10-2021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41C41A-5A22-409D-A5E0-7A21D6BFF97E}" type="slidenum">
              <a:rPr lang="en-IN" smtClean="0"/>
              <a:t>‹#›</a:t>
            </a:fld>
            <a:endParaRPr lang="en-IN"/>
          </a:p>
        </p:txBody>
      </p:sp>
    </p:spTree>
    <p:extLst>
      <p:ext uri="{BB962C8B-B14F-4D97-AF65-F5344CB8AC3E}">
        <p14:creationId xmlns:p14="http://schemas.microsoft.com/office/powerpoint/2010/main" val="159512644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DA2E0-8CCC-4B6E-B95C-456AB7589333}"/>
              </a:ext>
            </a:extLst>
          </p:cNvPr>
          <p:cNvSpPr>
            <a:spLocks noGrp="1"/>
          </p:cNvSpPr>
          <p:nvPr>
            <p:ph type="ctrTitle"/>
          </p:nvPr>
        </p:nvSpPr>
        <p:spPr/>
        <p:txBody>
          <a:bodyPr/>
          <a:lstStyle/>
          <a:p>
            <a:r>
              <a:rPr lang="en-US" dirty="0"/>
              <a:t>Parker Solar Probe</a:t>
            </a:r>
            <a:endParaRPr lang="en-IN" dirty="0"/>
          </a:p>
        </p:txBody>
      </p:sp>
      <p:sp>
        <p:nvSpPr>
          <p:cNvPr id="3" name="Subtitle 2">
            <a:extLst>
              <a:ext uri="{FF2B5EF4-FFF2-40B4-BE49-F238E27FC236}">
                <a16:creationId xmlns:a16="http://schemas.microsoft.com/office/drawing/2014/main" id="{D787A0FD-BD15-4162-9FB6-2C765EE336C8}"/>
              </a:ext>
            </a:extLst>
          </p:cNvPr>
          <p:cNvSpPr>
            <a:spLocks noGrp="1"/>
          </p:cNvSpPr>
          <p:nvPr>
            <p:ph type="subTitle" idx="1"/>
          </p:nvPr>
        </p:nvSpPr>
        <p:spPr/>
        <p:txBody>
          <a:bodyPr/>
          <a:lstStyle/>
          <a:p>
            <a:r>
              <a:rPr lang="en-US" dirty="0"/>
              <a:t>To be included in the website</a:t>
            </a:r>
            <a:endParaRPr lang="en-IN" dirty="0"/>
          </a:p>
        </p:txBody>
      </p:sp>
    </p:spTree>
    <p:extLst>
      <p:ext uri="{BB962C8B-B14F-4D97-AF65-F5344CB8AC3E}">
        <p14:creationId xmlns:p14="http://schemas.microsoft.com/office/powerpoint/2010/main" val="33809024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D2966-CAD0-41BF-B635-916837E51533}"/>
              </a:ext>
            </a:extLst>
          </p:cNvPr>
          <p:cNvSpPr>
            <a:spLocks noGrp="1"/>
          </p:cNvSpPr>
          <p:nvPr>
            <p:ph type="title"/>
          </p:nvPr>
        </p:nvSpPr>
        <p:spPr/>
        <p:txBody>
          <a:bodyPr>
            <a:normAutofit/>
          </a:bodyPr>
          <a:lstStyle/>
          <a:p>
            <a:r>
              <a:rPr lang="en-US" b="0" i="0" dirty="0">
                <a:effectLst/>
              </a:rPr>
              <a:t>Solar Wind Electrons Alphas and Protons (SWEAP) Investigation</a:t>
            </a:r>
            <a:endParaRPr lang="en-IN" dirty="0"/>
          </a:p>
        </p:txBody>
      </p:sp>
      <p:sp>
        <p:nvSpPr>
          <p:cNvPr id="4" name="Text Placeholder 3">
            <a:extLst>
              <a:ext uri="{FF2B5EF4-FFF2-40B4-BE49-F238E27FC236}">
                <a16:creationId xmlns:a16="http://schemas.microsoft.com/office/drawing/2014/main" id="{4817F0EE-6866-480A-9134-97476BB403BE}"/>
              </a:ext>
            </a:extLst>
          </p:cNvPr>
          <p:cNvSpPr>
            <a:spLocks noGrp="1"/>
          </p:cNvSpPr>
          <p:nvPr>
            <p:ph type="body" sz="half" idx="2"/>
          </p:nvPr>
        </p:nvSpPr>
        <p:spPr>
          <a:xfrm>
            <a:off x="839787" y="2136531"/>
            <a:ext cx="3521198" cy="3400671"/>
          </a:xfrm>
        </p:spPr>
        <p:txBody>
          <a:bodyPr/>
          <a:lstStyle/>
          <a:p>
            <a:pPr algn="just"/>
            <a:r>
              <a:rPr lang="en-US" b="0" i="0" dirty="0">
                <a:effectLst/>
                <a:latin typeface="OpenSans-Regular"/>
              </a:rPr>
              <a:t>This investigation will count the most abundant particles in the solar wind -- electrons, protons and helium ions -- and measure their properties such as velocity, density, and temperature.</a:t>
            </a:r>
            <a:endParaRPr lang="en-IN" dirty="0"/>
          </a:p>
        </p:txBody>
      </p:sp>
      <p:pic>
        <p:nvPicPr>
          <p:cNvPr id="11266" name="Picture 2" descr="SPC instrument diagram">
            <a:extLst>
              <a:ext uri="{FF2B5EF4-FFF2-40B4-BE49-F238E27FC236}">
                <a16:creationId xmlns:a16="http://schemas.microsoft.com/office/drawing/2014/main" id="{26F28B98-495F-455F-8EDF-1B2EC53683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5433" y="1724026"/>
            <a:ext cx="4933950" cy="307657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SPAN-A+ instrument diagram">
            <a:extLst>
              <a:ext uri="{FF2B5EF4-FFF2-40B4-BE49-F238E27FC236}">
                <a16:creationId xmlns:a16="http://schemas.microsoft.com/office/drawing/2014/main" id="{4BE462DA-3FAE-40B1-A0DC-18EFFB8A0D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8583" y="965077"/>
            <a:ext cx="2541445" cy="1878135"/>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6">
            <a:extLst>
              <a:ext uri="{FF2B5EF4-FFF2-40B4-BE49-F238E27FC236}">
                <a16:creationId xmlns:a16="http://schemas.microsoft.com/office/drawing/2014/main" id="{500B8D20-87B2-463E-B623-3655D7479681}"/>
              </a:ext>
            </a:extLst>
          </p:cNvPr>
          <p:cNvSpPr>
            <a:spLocks noGrp="1"/>
          </p:cNvSpPr>
          <p:nvPr>
            <p:ph type="pic" idx="1"/>
          </p:nvPr>
        </p:nvSpPr>
        <p:spPr>
          <a:xfrm>
            <a:off x="5277828" y="987425"/>
            <a:ext cx="6172200" cy="4873625"/>
          </a:xfrm>
        </p:spPr>
      </p:sp>
      <p:pic>
        <p:nvPicPr>
          <p:cNvPr id="11278" name="Picture 14">
            <a:extLst>
              <a:ext uri="{FF2B5EF4-FFF2-40B4-BE49-F238E27FC236}">
                <a16:creationId xmlns:a16="http://schemas.microsoft.com/office/drawing/2014/main" id="{74308352-0898-4AFB-AB07-3A610F1F23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3950" y="2946078"/>
            <a:ext cx="2518263" cy="288859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A256C4A-8A85-4379-9D05-5A5199485368}"/>
              </a:ext>
            </a:extLst>
          </p:cNvPr>
          <p:cNvSpPr/>
          <p:nvPr/>
        </p:nvSpPr>
        <p:spPr>
          <a:xfrm>
            <a:off x="9751535" y="5643406"/>
            <a:ext cx="1099724"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SPAN-B</a:t>
            </a:r>
          </a:p>
        </p:txBody>
      </p:sp>
      <p:sp>
        <p:nvSpPr>
          <p:cNvPr id="9" name="Rectangle 8">
            <a:extLst>
              <a:ext uri="{FF2B5EF4-FFF2-40B4-BE49-F238E27FC236}">
                <a16:creationId xmlns:a16="http://schemas.microsoft.com/office/drawing/2014/main" id="{1FBD59EB-8465-4F5E-98F7-3664ADF316C3}"/>
              </a:ext>
            </a:extLst>
          </p:cNvPr>
          <p:cNvSpPr/>
          <p:nvPr/>
        </p:nvSpPr>
        <p:spPr>
          <a:xfrm>
            <a:off x="9455004" y="2603950"/>
            <a:ext cx="1448602" cy="523220"/>
          </a:xfrm>
          <a:prstGeom prst="rect">
            <a:avLst/>
          </a:prstGeom>
          <a:noFill/>
        </p:spPr>
        <p:txBody>
          <a:bodyPr wrap="none" lIns="91440" tIns="45720" rIns="91440" bIns="45720">
            <a:spAutoFit/>
          </a:bodyPr>
          <a:lstStyle/>
          <a:p>
            <a:pPr algn="ctr"/>
            <a:r>
              <a:rPr lang="en-US" sz="2800" b="0" cap="none" spc="0" dirty="0">
                <a:ln w="0"/>
                <a:solidFill>
                  <a:schemeClr val="tx1"/>
                </a:solidFill>
                <a:effectLst>
                  <a:outerShdw blurRad="38100" dist="19050" dir="2700000" algn="tl" rotWithShape="0">
                    <a:schemeClr val="dk1">
                      <a:alpha val="40000"/>
                    </a:schemeClr>
                  </a:outerShdw>
                </a:effectLst>
              </a:rPr>
              <a:t>SPAN-A+</a:t>
            </a:r>
          </a:p>
        </p:txBody>
      </p:sp>
      <p:sp>
        <p:nvSpPr>
          <p:cNvPr id="10" name="Rectangle 9">
            <a:extLst>
              <a:ext uri="{FF2B5EF4-FFF2-40B4-BE49-F238E27FC236}">
                <a16:creationId xmlns:a16="http://schemas.microsoft.com/office/drawing/2014/main" id="{A2D2EA6C-D74C-4A7B-B355-F832C0F28588}"/>
              </a:ext>
            </a:extLst>
          </p:cNvPr>
          <p:cNvSpPr/>
          <p:nvPr/>
        </p:nvSpPr>
        <p:spPr>
          <a:xfrm>
            <a:off x="6225802" y="4399392"/>
            <a:ext cx="1033211" cy="523220"/>
          </a:xfrm>
          <a:prstGeom prst="rect">
            <a:avLst/>
          </a:prstGeom>
          <a:noFill/>
        </p:spPr>
        <p:txBody>
          <a:bodyPr wrap="square" lIns="91440" tIns="45720" rIns="91440" bIns="45720">
            <a:spAutoFit/>
          </a:bodyPr>
          <a:lstStyle/>
          <a:p>
            <a:pPr algn="ctr"/>
            <a:r>
              <a:rPr lang="en-US" sz="2800" b="0" cap="none" spc="0" dirty="0">
                <a:ln w="0"/>
                <a:solidFill>
                  <a:schemeClr val="tx1"/>
                </a:solidFill>
                <a:effectLst>
                  <a:outerShdw blurRad="38100" dist="19050" dir="2700000" algn="tl" rotWithShape="0">
                    <a:schemeClr val="dk1">
                      <a:alpha val="40000"/>
                    </a:schemeClr>
                  </a:outerShdw>
                </a:effectLst>
              </a:rPr>
              <a:t>SPC</a:t>
            </a:r>
          </a:p>
        </p:txBody>
      </p:sp>
    </p:spTree>
    <p:extLst>
      <p:ext uri="{BB962C8B-B14F-4D97-AF65-F5344CB8AC3E}">
        <p14:creationId xmlns:p14="http://schemas.microsoft.com/office/powerpoint/2010/main" val="3587910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E8E87-7DFC-44B7-9AF7-ED3492D9D715}"/>
              </a:ext>
            </a:extLst>
          </p:cNvPr>
          <p:cNvSpPr>
            <a:spLocks noGrp="1"/>
          </p:cNvSpPr>
          <p:nvPr>
            <p:ph type="ctrTitle"/>
          </p:nvPr>
        </p:nvSpPr>
        <p:spPr>
          <a:xfrm>
            <a:off x="1524000" y="2808226"/>
            <a:ext cx="9144000" cy="1030532"/>
          </a:xfrm>
        </p:spPr>
        <p:txBody>
          <a:bodyPr/>
          <a:lstStyle/>
          <a:p>
            <a:r>
              <a:rPr lang="en-US" dirty="0"/>
              <a:t>How does it get to Sun?</a:t>
            </a:r>
            <a:endParaRPr lang="en-IN" dirty="0"/>
          </a:p>
        </p:txBody>
      </p:sp>
    </p:spTree>
    <p:extLst>
      <p:ext uri="{BB962C8B-B14F-4D97-AF65-F5344CB8AC3E}">
        <p14:creationId xmlns:p14="http://schemas.microsoft.com/office/powerpoint/2010/main" val="2449447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0A088-4A14-4D69-9E79-EA3590253E40}"/>
              </a:ext>
            </a:extLst>
          </p:cNvPr>
          <p:cNvSpPr>
            <a:spLocks noGrp="1"/>
          </p:cNvSpPr>
          <p:nvPr>
            <p:ph type="title"/>
          </p:nvPr>
        </p:nvSpPr>
        <p:spPr/>
        <p:txBody>
          <a:bodyPr/>
          <a:lstStyle/>
          <a:p>
            <a:r>
              <a:rPr lang="en-US" dirty="0"/>
              <a:t>Launch</a:t>
            </a:r>
            <a:endParaRPr lang="en-IN" dirty="0"/>
          </a:p>
        </p:txBody>
      </p:sp>
      <p:sp>
        <p:nvSpPr>
          <p:cNvPr id="4" name="Text Placeholder 3">
            <a:extLst>
              <a:ext uri="{FF2B5EF4-FFF2-40B4-BE49-F238E27FC236}">
                <a16:creationId xmlns:a16="http://schemas.microsoft.com/office/drawing/2014/main" id="{8C58BD24-0445-40B1-BC4E-D1E208F7B03E}"/>
              </a:ext>
            </a:extLst>
          </p:cNvPr>
          <p:cNvSpPr>
            <a:spLocks noGrp="1"/>
          </p:cNvSpPr>
          <p:nvPr>
            <p:ph type="body" sz="half" idx="2"/>
          </p:nvPr>
        </p:nvSpPr>
        <p:spPr/>
        <p:txBody>
          <a:bodyPr/>
          <a:lstStyle/>
          <a:p>
            <a:pPr marL="285750" indent="-285750">
              <a:buFont typeface="Arial" panose="020B0604020202020204" pitchFamily="34" charset="0"/>
              <a:buChar char="•"/>
            </a:pPr>
            <a:r>
              <a:rPr lang="en-IN" dirty="0"/>
              <a:t>Launch date: 12 August 2018</a:t>
            </a:r>
          </a:p>
          <a:p>
            <a:pPr marL="285750" indent="-285750">
              <a:buFont typeface="Arial" panose="020B0604020202020204" pitchFamily="34" charset="0"/>
              <a:buChar char="•"/>
            </a:pPr>
            <a:r>
              <a:rPr lang="en-IN" dirty="0"/>
              <a:t>Launch time: 3:31AM (EDT)/ (7:31 UTC)</a:t>
            </a:r>
          </a:p>
          <a:p>
            <a:pPr marL="285750" indent="-285750">
              <a:buFont typeface="Arial" panose="020B0604020202020204" pitchFamily="34" charset="0"/>
              <a:buChar char="•"/>
            </a:pPr>
            <a:r>
              <a:rPr lang="en-US" dirty="0"/>
              <a:t>Launch Vehicle: ULA Delta IV Heavy (with a third stage for additional ∆v)</a:t>
            </a:r>
          </a:p>
          <a:p>
            <a:pPr marL="285750" indent="-285750">
              <a:buFont typeface="Arial" panose="020B0604020202020204" pitchFamily="34" charset="0"/>
              <a:buChar char="•"/>
            </a:pPr>
            <a:r>
              <a:rPr lang="en-IN" dirty="0"/>
              <a:t>Stage performance: All stages performed nominally. </a:t>
            </a:r>
          </a:p>
        </p:txBody>
      </p:sp>
      <p:pic>
        <p:nvPicPr>
          <p:cNvPr id="14340" name="Picture 4" descr="Photos: More up-close shots of Parker Solar Probe&amp;#39;s launch – Spaceflight Now">
            <a:extLst>
              <a:ext uri="{FF2B5EF4-FFF2-40B4-BE49-F238E27FC236}">
                <a16:creationId xmlns:a16="http://schemas.microsoft.com/office/drawing/2014/main" id="{C0AAEDCA-AF0C-4BCA-8459-7A37B6BCAA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9876" y="815119"/>
            <a:ext cx="3478823" cy="5218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569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BE3B4-897E-4150-8149-1B4F035B6094}"/>
              </a:ext>
            </a:extLst>
          </p:cNvPr>
          <p:cNvSpPr>
            <a:spLocks noGrp="1"/>
          </p:cNvSpPr>
          <p:nvPr>
            <p:ph type="title"/>
          </p:nvPr>
        </p:nvSpPr>
        <p:spPr/>
        <p:txBody>
          <a:bodyPr/>
          <a:lstStyle/>
          <a:p>
            <a:r>
              <a:rPr lang="en-US" dirty="0"/>
              <a:t>Orbit and Trajectory</a:t>
            </a:r>
            <a:endParaRPr lang="en-IN" dirty="0"/>
          </a:p>
        </p:txBody>
      </p:sp>
      <p:pic>
        <p:nvPicPr>
          <p:cNvPr id="5" name="psp_hci">
            <a:hlinkClick r:id="" action="ppaction://media"/>
            <a:extLst>
              <a:ext uri="{FF2B5EF4-FFF2-40B4-BE49-F238E27FC236}">
                <a16:creationId xmlns:a16="http://schemas.microsoft.com/office/drawing/2014/main" id="{51B85219-8B61-4C9B-8462-B5C02F23907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832475" y="987425"/>
            <a:ext cx="4873625" cy="4873625"/>
          </a:xfrm>
        </p:spPr>
      </p:pic>
      <p:sp>
        <p:nvSpPr>
          <p:cNvPr id="4" name="Text Placeholder 3">
            <a:extLst>
              <a:ext uri="{FF2B5EF4-FFF2-40B4-BE49-F238E27FC236}">
                <a16:creationId xmlns:a16="http://schemas.microsoft.com/office/drawing/2014/main" id="{16A48230-4589-4A82-BFC9-DBD01A7A64B8}"/>
              </a:ext>
            </a:extLst>
          </p:cNvPr>
          <p:cNvSpPr>
            <a:spLocks noGrp="1"/>
          </p:cNvSpPr>
          <p:nvPr>
            <p:ph type="body" sz="half" idx="2"/>
          </p:nvPr>
        </p:nvSpPr>
        <p:spPr/>
        <p:txBody>
          <a:bodyPr/>
          <a:lstStyle/>
          <a:p>
            <a:r>
              <a:rPr lang="en-US" dirty="0"/>
              <a:t>The mission objectives needs the probe to make 24 orbits around the Sun and 7 Venus flyby for gravity assist. This would accelerate the probe to reach a maximum speed of approx. 690,000km/h (0.064% of speed of light)</a:t>
            </a:r>
          </a:p>
          <a:p>
            <a:r>
              <a:rPr lang="en-US" dirty="0"/>
              <a:t>Closest approach: 6.9 million km</a:t>
            </a:r>
            <a:endParaRPr lang="en-IN" dirty="0"/>
          </a:p>
          <a:p>
            <a:endParaRPr lang="en-IN" dirty="0"/>
          </a:p>
        </p:txBody>
      </p:sp>
    </p:spTree>
    <p:extLst>
      <p:ext uri="{BB962C8B-B14F-4D97-AF65-F5344CB8AC3E}">
        <p14:creationId xmlns:p14="http://schemas.microsoft.com/office/powerpoint/2010/main" val="323592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2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11C70-5AF5-4A25-8AE1-18AB6F5F0E79}"/>
              </a:ext>
            </a:extLst>
          </p:cNvPr>
          <p:cNvSpPr>
            <a:spLocks noGrp="1"/>
          </p:cNvSpPr>
          <p:nvPr>
            <p:ph type="title"/>
          </p:nvPr>
        </p:nvSpPr>
        <p:spPr>
          <a:xfrm>
            <a:off x="838200" y="2766218"/>
            <a:ext cx="10515600" cy="1325563"/>
          </a:xfrm>
        </p:spPr>
        <p:txBody>
          <a:bodyPr/>
          <a:lstStyle/>
          <a:p>
            <a:pPr algn="ctr"/>
            <a:r>
              <a:rPr lang="en-US" dirty="0"/>
              <a:t>Accomplishment of the mission*</a:t>
            </a:r>
            <a:br>
              <a:rPr lang="en-US" dirty="0"/>
            </a:br>
            <a:r>
              <a:rPr lang="en-US" sz="1000" b="1" dirty="0"/>
              <a:t>*to be updated on 3</a:t>
            </a:r>
            <a:r>
              <a:rPr lang="en-US" sz="1000" b="1" baseline="30000" dirty="0"/>
              <a:t>rd</a:t>
            </a:r>
            <a:r>
              <a:rPr lang="en-US" sz="1000" b="1" dirty="0"/>
              <a:t> Oct according to most recent data</a:t>
            </a:r>
            <a:endParaRPr lang="en-IN" b="1" dirty="0"/>
          </a:p>
        </p:txBody>
      </p:sp>
    </p:spTree>
    <p:extLst>
      <p:ext uri="{BB962C8B-B14F-4D97-AF65-F5344CB8AC3E}">
        <p14:creationId xmlns:p14="http://schemas.microsoft.com/office/powerpoint/2010/main" val="1872435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C4E53-2DB8-41F9-A149-C33085CDB6D2}"/>
              </a:ext>
            </a:extLst>
          </p:cNvPr>
          <p:cNvSpPr>
            <a:spLocks noGrp="1"/>
          </p:cNvSpPr>
          <p:nvPr>
            <p:ph type="title"/>
          </p:nvPr>
        </p:nvSpPr>
        <p:spPr>
          <a:xfrm>
            <a:off x="838199" y="272562"/>
            <a:ext cx="10515602" cy="697157"/>
          </a:xfrm>
        </p:spPr>
        <p:txBody>
          <a:bodyPr/>
          <a:lstStyle/>
          <a:p>
            <a:pPr algn="ctr"/>
            <a:r>
              <a:rPr lang="en-US" dirty="0"/>
              <a:t>Dust free zones</a:t>
            </a:r>
            <a:endParaRPr lang="en-IN" dirty="0"/>
          </a:p>
        </p:txBody>
      </p:sp>
      <p:pic>
        <p:nvPicPr>
          <p:cNvPr id="6" name="Content Placeholder 9">
            <a:extLst>
              <a:ext uri="{FF2B5EF4-FFF2-40B4-BE49-F238E27FC236}">
                <a16:creationId xmlns:a16="http://schemas.microsoft.com/office/drawing/2014/main" id="{D2D9FCCD-D083-4BDC-B907-729CF546FB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811205" y="2126052"/>
            <a:ext cx="4243756" cy="4526674"/>
          </a:xfrm>
          <a:prstGeom prst="rect">
            <a:avLst/>
          </a:prstGeom>
          <a:noFill/>
          <a:extLst>
            <a:ext uri="{909E8E84-426E-40DD-AFC4-6F175D3DCCD1}">
              <a14:hiddenFill xmlns:a14="http://schemas.microsoft.com/office/drawing/2010/main">
                <a:solidFill>
                  <a:srgbClr val="FFFFFF"/>
                </a:solidFill>
              </a14:hiddenFill>
            </a:ext>
          </a:extLst>
        </p:spPr>
      </p:pic>
      <p:pic>
        <p:nvPicPr>
          <p:cNvPr id="10" name="Content Placeholder 9">
            <a:extLst>
              <a:ext uri="{FF2B5EF4-FFF2-40B4-BE49-F238E27FC236}">
                <a16:creationId xmlns:a16="http://schemas.microsoft.com/office/drawing/2014/main" id="{67FC7138-47FB-468A-94A7-AC0FD820EC1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199" y="2126053"/>
            <a:ext cx="4243756" cy="4526674"/>
          </a:xfrm>
        </p:spPr>
      </p:pic>
      <p:sp>
        <p:nvSpPr>
          <p:cNvPr id="12" name="TextBox 11">
            <a:extLst>
              <a:ext uri="{FF2B5EF4-FFF2-40B4-BE49-F238E27FC236}">
                <a16:creationId xmlns:a16="http://schemas.microsoft.com/office/drawing/2014/main" id="{DDDBC98B-ED30-403B-85D7-3384D38DF4E1}"/>
              </a:ext>
            </a:extLst>
          </p:cNvPr>
          <p:cNvSpPr txBox="1"/>
          <p:nvPr/>
        </p:nvSpPr>
        <p:spPr>
          <a:xfrm>
            <a:off x="838200" y="1081453"/>
            <a:ext cx="10216761" cy="1015663"/>
          </a:xfrm>
          <a:prstGeom prst="rect">
            <a:avLst/>
          </a:prstGeom>
          <a:noFill/>
        </p:spPr>
        <p:txBody>
          <a:bodyPr wrap="square" rtlCol="0">
            <a:spAutoFit/>
          </a:bodyPr>
          <a:lstStyle/>
          <a:p>
            <a:r>
              <a:rPr lang="en-US" sz="2000" b="0" i="0" dirty="0">
                <a:effectLst/>
              </a:rPr>
              <a:t>Clear evidence of the </a:t>
            </a:r>
            <a:r>
              <a:rPr lang="en-US" sz="2000" dirty="0"/>
              <a:t>dust-free zone</a:t>
            </a:r>
            <a:r>
              <a:rPr lang="en-US" sz="2000" b="0" i="0" dirty="0">
                <a:effectLst/>
              </a:rPr>
              <a:t> around the Sun, supporting the initial hints of such a zone published in the 2019 Nature papers.</a:t>
            </a:r>
          </a:p>
          <a:p>
            <a:endParaRPr lang="en-IN" sz="2000" dirty="0"/>
          </a:p>
        </p:txBody>
      </p:sp>
    </p:spTree>
    <p:extLst>
      <p:ext uri="{BB962C8B-B14F-4D97-AF65-F5344CB8AC3E}">
        <p14:creationId xmlns:p14="http://schemas.microsoft.com/office/powerpoint/2010/main" val="18371355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1BC950-F9DF-4B11-AB23-D514FEB62778}"/>
              </a:ext>
            </a:extLst>
          </p:cNvPr>
          <p:cNvSpPr>
            <a:spLocks noGrp="1"/>
          </p:cNvSpPr>
          <p:nvPr>
            <p:ph type="body" idx="1"/>
          </p:nvPr>
        </p:nvSpPr>
        <p:spPr>
          <a:xfrm>
            <a:off x="826477" y="949569"/>
            <a:ext cx="10520973" cy="5140081"/>
          </a:xfrm>
        </p:spPr>
        <p:txBody>
          <a:bodyPr>
            <a:normAutofit/>
          </a:bodyPr>
          <a:lstStyle/>
          <a:p>
            <a:pPr marL="742950" lvl="1" indent="-285750" algn="l">
              <a:lnSpc>
                <a:spcPct val="100000"/>
              </a:lnSpc>
              <a:buFont typeface="Arial" panose="020B0604020202020204" pitchFamily="34" charset="0"/>
              <a:buChar char="•"/>
            </a:pPr>
            <a:r>
              <a:rPr lang="en-US" sz="2400" b="0" i="0" dirty="0">
                <a:solidFill>
                  <a:srgbClr val="1A1A1A"/>
                </a:solidFill>
                <a:effectLst/>
                <a:latin typeface="Merriweather" panose="00000500000000000000" pitchFamily="2" charset="0"/>
              </a:rPr>
              <a:t>Diverse kinetic and magnetohydrodynamic aspects of plasma — such as wave-particle interactions, magnetic field reconnection, and turbulence — pertinent to the heating and acceleration of the solar wind.</a:t>
            </a:r>
          </a:p>
          <a:p>
            <a:pPr lvl="1" algn="l">
              <a:lnSpc>
                <a:spcPct val="100000"/>
              </a:lnSpc>
            </a:pPr>
            <a:endParaRPr lang="en-US" sz="2400" b="0" i="0" dirty="0">
              <a:solidFill>
                <a:srgbClr val="1A1A1A"/>
              </a:solidFill>
              <a:effectLst/>
              <a:latin typeface="Merriweather" panose="00000500000000000000" pitchFamily="2" charset="0"/>
            </a:endParaRPr>
          </a:p>
          <a:p>
            <a:pPr marL="742950" lvl="1" indent="-285750" algn="l">
              <a:lnSpc>
                <a:spcPct val="100000"/>
              </a:lnSpc>
              <a:buFont typeface="Arial" panose="020B0604020202020204" pitchFamily="34" charset="0"/>
              <a:buChar char="•"/>
            </a:pPr>
            <a:r>
              <a:rPr lang="en-US" sz="2400" b="0" i="0" dirty="0">
                <a:solidFill>
                  <a:srgbClr val="1A1A1A"/>
                </a:solidFill>
                <a:effectLst/>
                <a:latin typeface="Merriweather" panose="00000500000000000000" pitchFamily="2" charset="0"/>
              </a:rPr>
              <a:t>New results about large-scale solar wind structures, such as coronal mass ejections and stream interaction regions, and the often-associated solar energetic particles.</a:t>
            </a:r>
          </a:p>
          <a:p>
            <a:endParaRPr lang="en-IN" dirty="0"/>
          </a:p>
        </p:txBody>
      </p:sp>
    </p:spTree>
    <p:extLst>
      <p:ext uri="{BB962C8B-B14F-4D97-AF65-F5344CB8AC3E}">
        <p14:creationId xmlns:p14="http://schemas.microsoft.com/office/powerpoint/2010/main" val="1146782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45D7D-87AC-49EF-8CAE-06916C65AE4C}"/>
              </a:ext>
            </a:extLst>
          </p:cNvPr>
          <p:cNvSpPr>
            <a:spLocks noGrp="1"/>
          </p:cNvSpPr>
          <p:nvPr>
            <p:ph type="ctrTitle"/>
          </p:nvPr>
        </p:nvSpPr>
        <p:spPr>
          <a:xfrm>
            <a:off x="646233" y="369278"/>
            <a:ext cx="8965223" cy="1025892"/>
          </a:xfrm>
        </p:spPr>
        <p:txBody>
          <a:bodyPr/>
          <a:lstStyle/>
          <a:p>
            <a:r>
              <a:rPr lang="en-US" dirty="0"/>
              <a:t>Why do we need it?</a:t>
            </a:r>
            <a:endParaRPr lang="en-IN" dirty="0"/>
          </a:p>
        </p:txBody>
      </p:sp>
      <p:sp>
        <p:nvSpPr>
          <p:cNvPr id="3" name="Subtitle 2">
            <a:extLst>
              <a:ext uri="{FF2B5EF4-FFF2-40B4-BE49-F238E27FC236}">
                <a16:creationId xmlns:a16="http://schemas.microsoft.com/office/drawing/2014/main" id="{B32A6F90-E303-4D7C-A33B-2FC7DFF263F5}"/>
              </a:ext>
            </a:extLst>
          </p:cNvPr>
          <p:cNvSpPr>
            <a:spLocks noGrp="1"/>
          </p:cNvSpPr>
          <p:nvPr>
            <p:ph type="subTitle" idx="1"/>
          </p:nvPr>
        </p:nvSpPr>
        <p:spPr>
          <a:xfrm>
            <a:off x="1676400" y="1468314"/>
            <a:ext cx="6904891" cy="5037993"/>
          </a:xfrm>
        </p:spPr>
        <p:txBody>
          <a:bodyPr>
            <a:normAutofit/>
          </a:bodyPr>
          <a:lstStyle/>
          <a:p>
            <a:r>
              <a:rPr lang="en-US" dirty="0"/>
              <a:t>Our closest star, the sun is actually a very huge ball of hot gas continuously undergoing fusion reaction to generate heat and light which is key to support life here on earth.</a:t>
            </a:r>
          </a:p>
          <a:p>
            <a:r>
              <a:rPr lang="en-US" dirty="0"/>
              <a:t>However, there has been recent discoveries of some phenomena occurring on sun which can potentially harm all living beings here on earth. </a:t>
            </a:r>
          </a:p>
          <a:p>
            <a:r>
              <a:rPr lang="en-US" dirty="0"/>
              <a:t>Solar wind is one such example, with potential to disrupt the geomagnetic field of earth, it becomes very hazardous to humanity considering how the humanity of 21</a:t>
            </a:r>
            <a:r>
              <a:rPr lang="en-US" baseline="30000" dirty="0"/>
              <a:t>st</a:t>
            </a:r>
            <a:r>
              <a:rPr lang="en-US" dirty="0"/>
              <a:t> century is overly dependent on electricity and satellites.</a:t>
            </a:r>
          </a:p>
          <a:p>
            <a:endParaRPr lang="en-IN" dirty="0"/>
          </a:p>
        </p:txBody>
      </p:sp>
      <p:pic>
        <p:nvPicPr>
          <p:cNvPr id="1026" name="Picture 2">
            <a:extLst>
              <a:ext uri="{FF2B5EF4-FFF2-40B4-BE49-F238E27FC236}">
                <a16:creationId xmlns:a16="http://schemas.microsoft.com/office/drawing/2014/main" id="{38E09765-E9F6-449A-9394-0CE8562E79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8730854" y="1500461"/>
            <a:ext cx="3493292" cy="3428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0965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0A8C8-8FDC-4101-ABD6-6D9B041E2FB9}"/>
              </a:ext>
            </a:extLst>
          </p:cNvPr>
          <p:cNvSpPr>
            <a:spLocks noGrp="1"/>
          </p:cNvSpPr>
          <p:nvPr>
            <p:ph type="title"/>
          </p:nvPr>
        </p:nvSpPr>
        <p:spPr>
          <a:xfrm>
            <a:off x="838200" y="2766218"/>
            <a:ext cx="10515600" cy="1325563"/>
          </a:xfrm>
        </p:spPr>
        <p:txBody>
          <a:bodyPr>
            <a:normAutofit/>
          </a:bodyPr>
          <a:lstStyle/>
          <a:p>
            <a:pPr algn="ctr"/>
            <a:r>
              <a:rPr lang="en-US" sz="6600" dirty="0"/>
              <a:t>ENGINEERING</a:t>
            </a:r>
            <a:endParaRPr lang="en-IN" sz="6600" dirty="0"/>
          </a:p>
        </p:txBody>
      </p:sp>
    </p:spTree>
    <p:extLst>
      <p:ext uri="{BB962C8B-B14F-4D97-AF65-F5344CB8AC3E}">
        <p14:creationId xmlns:p14="http://schemas.microsoft.com/office/powerpoint/2010/main" val="3728007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E946089A-D671-4435-8CC3-957468ED0D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4472" y="490409"/>
            <a:ext cx="7643056" cy="587718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6AE8CC7-B172-44E9-A027-E96E2325051E}"/>
              </a:ext>
            </a:extLst>
          </p:cNvPr>
          <p:cNvSpPr/>
          <p:nvPr/>
        </p:nvSpPr>
        <p:spPr>
          <a:xfrm>
            <a:off x="3559949" y="6369549"/>
            <a:ext cx="5072102" cy="1292662"/>
          </a:xfrm>
          <a:prstGeom prst="rect">
            <a:avLst/>
          </a:prstGeom>
          <a:noFill/>
        </p:spPr>
        <p:txBody>
          <a:bodyPr wrap="square" lIns="91440" tIns="45720" rIns="91440" bIns="45720">
            <a:spAutoFit/>
          </a:bodyPr>
          <a:lstStyle/>
          <a:p>
            <a:pPr algn="ctr"/>
            <a:r>
              <a:rPr lang="en-IN" sz="2400" i="0" dirty="0">
                <a:ln w="0"/>
                <a:effectLst>
                  <a:outerShdw blurRad="38100" dist="19050" dir="2700000" algn="tl" rotWithShape="0">
                    <a:schemeClr val="dk1">
                      <a:alpha val="40000"/>
                    </a:schemeClr>
                  </a:outerShdw>
                </a:effectLst>
                <a:latin typeface="OpenSans-Regular"/>
              </a:rPr>
              <a:t>Anti-Ram Facing View</a:t>
            </a:r>
          </a:p>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1780612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93F0572D-FEEC-45C7-AA3D-69B7BDC4A2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2362" y="138453"/>
            <a:ext cx="7227276" cy="577220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78A2D8F-CC60-4671-B580-CF252771E131}"/>
              </a:ext>
            </a:extLst>
          </p:cNvPr>
          <p:cNvSpPr/>
          <p:nvPr/>
        </p:nvSpPr>
        <p:spPr>
          <a:xfrm>
            <a:off x="4859770" y="6242493"/>
            <a:ext cx="2701060" cy="954107"/>
          </a:xfrm>
          <a:prstGeom prst="rect">
            <a:avLst/>
          </a:prstGeom>
          <a:noFill/>
        </p:spPr>
        <p:txBody>
          <a:bodyPr wrap="none" lIns="91440" tIns="45720" rIns="91440" bIns="45720">
            <a:spAutoFit/>
          </a:bodyPr>
          <a:lstStyle/>
          <a:p>
            <a:r>
              <a:rPr lang="en-IN" sz="2800" i="0" dirty="0">
                <a:ln w="0"/>
                <a:effectLst>
                  <a:outerShdw blurRad="38100" dist="19050" dir="2700000" algn="tl" rotWithShape="0">
                    <a:schemeClr val="dk1">
                      <a:alpha val="40000"/>
                    </a:schemeClr>
                  </a:outerShdw>
                </a:effectLst>
                <a:latin typeface="OpenSans-Regular"/>
              </a:rPr>
              <a:t>Ram Facing View</a:t>
            </a:r>
          </a:p>
          <a:p>
            <a:pPr algn="l"/>
            <a:endParaRPr lang="en-IN" sz="2800" i="0" dirty="0">
              <a:ln w="0"/>
              <a:effectLst>
                <a:outerShdw blurRad="38100" dist="19050" dir="2700000" algn="tl" rotWithShape="0">
                  <a:schemeClr val="dk1">
                    <a:alpha val="40000"/>
                  </a:schemeClr>
                </a:outerShdw>
              </a:effectLst>
              <a:latin typeface="OpenSans-Regular"/>
            </a:endParaRPr>
          </a:p>
        </p:txBody>
      </p:sp>
    </p:spTree>
    <p:extLst>
      <p:ext uri="{BB962C8B-B14F-4D97-AF65-F5344CB8AC3E}">
        <p14:creationId xmlns:p14="http://schemas.microsoft.com/office/powerpoint/2010/main" val="1391684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08E4-6A12-4CE3-BCE3-129E59A5E87F}"/>
              </a:ext>
            </a:extLst>
          </p:cNvPr>
          <p:cNvSpPr>
            <a:spLocks noGrp="1"/>
          </p:cNvSpPr>
          <p:nvPr>
            <p:ph type="ctrTitle"/>
          </p:nvPr>
        </p:nvSpPr>
        <p:spPr>
          <a:xfrm>
            <a:off x="1524000" y="2931318"/>
            <a:ext cx="9144000" cy="995363"/>
          </a:xfrm>
        </p:spPr>
        <p:txBody>
          <a:bodyPr/>
          <a:lstStyle/>
          <a:p>
            <a:r>
              <a:rPr lang="en-US" dirty="0"/>
              <a:t>INSTRUMENTS</a:t>
            </a:r>
            <a:endParaRPr lang="en-IN" dirty="0"/>
          </a:p>
        </p:txBody>
      </p:sp>
    </p:spTree>
    <p:extLst>
      <p:ext uri="{BB962C8B-B14F-4D97-AF65-F5344CB8AC3E}">
        <p14:creationId xmlns:p14="http://schemas.microsoft.com/office/powerpoint/2010/main" val="1647793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DAA21-51BA-42AB-B070-FF8FE47B2855}"/>
              </a:ext>
            </a:extLst>
          </p:cNvPr>
          <p:cNvSpPr>
            <a:spLocks noGrp="1"/>
          </p:cNvSpPr>
          <p:nvPr>
            <p:ph type="title"/>
          </p:nvPr>
        </p:nvSpPr>
        <p:spPr/>
        <p:txBody>
          <a:bodyPr/>
          <a:lstStyle/>
          <a:p>
            <a:r>
              <a:rPr lang="en-US" b="0" i="0" dirty="0">
                <a:effectLst/>
              </a:rPr>
              <a:t>Fields Experiment (FIELDS):</a:t>
            </a:r>
            <a:endParaRPr lang="en-IN" dirty="0"/>
          </a:p>
        </p:txBody>
      </p:sp>
      <p:sp>
        <p:nvSpPr>
          <p:cNvPr id="3" name="Picture Placeholder 2">
            <a:extLst>
              <a:ext uri="{FF2B5EF4-FFF2-40B4-BE49-F238E27FC236}">
                <a16:creationId xmlns:a16="http://schemas.microsoft.com/office/drawing/2014/main" id="{CF073590-E2CF-4E2D-80E0-2AF3FB5BF060}"/>
              </a:ext>
            </a:extLst>
          </p:cNvPr>
          <p:cNvSpPr>
            <a:spLocks noGrp="1"/>
          </p:cNvSpPr>
          <p:nvPr>
            <p:ph type="pic" idx="1"/>
          </p:nvPr>
        </p:nvSpPr>
        <p:spPr/>
      </p:sp>
      <p:sp>
        <p:nvSpPr>
          <p:cNvPr id="4" name="Text Placeholder 3">
            <a:extLst>
              <a:ext uri="{FF2B5EF4-FFF2-40B4-BE49-F238E27FC236}">
                <a16:creationId xmlns:a16="http://schemas.microsoft.com/office/drawing/2014/main" id="{62CBAF04-B071-43B8-9D79-34BA1DABF784}"/>
              </a:ext>
            </a:extLst>
          </p:cNvPr>
          <p:cNvSpPr>
            <a:spLocks noGrp="1"/>
          </p:cNvSpPr>
          <p:nvPr>
            <p:ph type="body" sz="half" idx="2"/>
          </p:nvPr>
        </p:nvSpPr>
        <p:spPr>
          <a:xfrm>
            <a:off x="836611" y="2123652"/>
            <a:ext cx="3717803" cy="3564971"/>
          </a:xfrm>
        </p:spPr>
        <p:txBody>
          <a:bodyPr/>
          <a:lstStyle/>
          <a:p>
            <a:pPr algn="just"/>
            <a:r>
              <a:rPr lang="en-US" b="0" i="0" dirty="0">
                <a:effectLst/>
                <a:latin typeface="OpenSans-Regular"/>
              </a:rPr>
              <a:t>This investigation will make direct measurements of electric and magnetic fields and waves, Poynting flux, absolute plasma density and electron temperature, spacecraft floating potential and density fluctuations, and radio emissions.</a:t>
            </a:r>
          </a:p>
          <a:p>
            <a:pPr algn="just"/>
            <a:endParaRPr lang="en-US" b="0" i="0" dirty="0">
              <a:effectLst/>
              <a:latin typeface="OpenSans-Regular"/>
            </a:endParaRPr>
          </a:p>
          <a:p>
            <a:pPr algn="just"/>
            <a:endParaRPr lang="en-IN" dirty="0"/>
          </a:p>
        </p:txBody>
      </p:sp>
      <p:pic>
        <p:nvPicPr>
          <p:cNvPr id="8194" name="Picture 2" descr="FIELDS instrument diagram">
            <a:extLst>
              <a:ext uri="{FF2B5EF4-FFF2-40B4-BE49-F238E27FC236}">
                <a16:creationId xmlns:a16="http://schemas.microsoft.com/office/drawing/2014/main" id="{5A9126E1-2D74-4CE2-9CAB-8A123E30DD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0281" y="1058675"/>
            <a:ext cx="6958013" cy="4731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109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840D8-C8D6-44E4-BF60-339EC0D2E2BA}"/>
              </a:ext>
            </a:extLst>
          </p:cNvPr>
          <p:cNvSpPr>
            <a:spLocks noGrp="1"/>
          </p:cNvSpPr>
          <p:nvPr>
            <p:ph type="title"/>
          </p:nvPr>
        </p:nvSpPr>
        <p:spPr/>
        <p:txBody>
          <a:bodyPr>
            <a:normAutofit/>
          </a:bodyPr>
          <a:lstStyle/>
          <a:p>
            <a:r>
              <a:rPr lang="en-IN" dirty="0"/>
              <a:t>Integrated Science Investigation of Sun (ISꙨIS)</a:t>
            </a:r>
          </a:p>
        </p:txBody>
      </p:sp>
      <p:sp>
        <p:nvSpPr>
          <p:cNvPr id="3" name="Picture Placeholder 2">
            <a:extLst>
              <a:ext uri="{FF2B5EF4-FFF2-40B4-BE49-F238E27FC236}">
                <a16:creationId xmlns:a16="http://schemas.microsoft.com/office/drawing/2014/main" id="{3F5F6A8B-505A-48CF-9245-99C78A53C53E}"/>
              </a:ext>
            </a:extLst>
          </p:cNvPr>
          <p:cNvSpPr>
            <a:spLocks noGrp="1"/>
          </p:cNvSpPr>
          <p:nvPr>
            <p:ph type="pic" idx="1"/>
          </p:nvPr>
        </p:nvSpPr>
        <p:spPr/>
      </p:sp>
      <p:sp>
        <p:nvSpPr>
          <p:cNvPr id="4" name="Text Placeholder 3">
            <a:extLst>
              <a:ext uri="{FF2B5EF4-FFF2-40B4-BE49-F238E27FC236}">
                <a16:creationId xmlns:a16="http://schemas.microsoft.com/office/drawing/2014/main" id="{F7035761-79A9-4A47-905D-FA1F2CC89AFC}"/>
              </a:ext>
            </a:extLst>
          </p:cNvPr>
          <p:cNvSpPr>
            <a:spLocks noGrp="1"/>
          </p:cNvSpPr>
          <p:nvPr>
            <p:ph type="body" sz="half" idx="2"/>
          </p:nvPr>
        </p:nvSpPr>
        <p:spPr>
          <a:xfrm>
            <a:off x="913210" y="2021681"/>
            <a:ext cx="4036859" cy="3811588"/>
          </a:xfrm>
        </p:spPr>
        <p:txBody>
          <a:bodyPr/>
          <a:lstStyle/>
          <a:p>
            <a:pPr algn="just"/>
            <a:r>
              <a:rPr lang="en-US" b="0" i="0" dirty="0">
                <a:effectLst/>
                <a:latin typeface="OpenSans-Regular"/>
              </a:rPr>
              <a:t>This investigation makes observations of energetic electrons, protons and heavy ions that are accelerated to high energies (10s of keV to 100 MeV) in the Sun's atmosphere and inner heliosphere, and correlates them with solar wind and coronal structures</a:t>
            </a:r>
            <a:r>
              <a:rPr lang="en-US" b="0" i="0" dirty="0">
                <a:solidFill>
                  <a:srgbClr val="ECECEC"/>
                </a:solidFill>
                <a:effectLst/>
                <a:latin typeface="OpenSans-Regular"/>
              </a:rPr>
              <a:t>.</a:t>
            </a:r>
            <a:endParaRPr lang="en-IN" dirty="0"/>
          </a:p>
        </p:txBody>
      </p:sp>
      <p:pic>
        <p:nvPicPr>
          <p:cNvPr id="9218" name="Picture 2" descr="IS☉IS instrument diagram">
            <a:extLst>
              <a:ext uri="{FF2B5EF4-FFF2-40B4-BE49-F238E27FC236}">
                <a16:creationId xmlns:a16="http://schemas.microsoft.com/office/drawing/2014/main" id="{55FFF492-ADB6-4A90-B6CD-8CC860E4A8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9766" y="987425"/>
            <a:ext cx="4981575" cy="4810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730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B370A-9748-454B-ABF6-B67C236416D4}"/>
              </a:ext>
            </a:extLst>
          </p:cNvPr>
          <p:cNvSpPr>
            <a:spLocks noGrp="1"/>
          </p:cNvSpPr>
          <p:nvPr>
            <p:ph type="title"/>
          </p:nvPr>
        </p:nvSpPr>
        <p:spPr/>
        <p:txBody>
          <a:bodyPr/>
          <a:lstStyle/>
          <a:p>
            <a:r>
              <a:rPr lang="en-IN" dirty="0"/>
              <a:t>Wide field Imager for Solar </a:t>
            </a:r>
            <a:r>
              <a:rPr lang="en-IN" dirty="0" err="1"/>
              <a:t>PRobe</a:t>
            </a:r>
            <a:r>
              <a:rPr lang="en-IN" dirty="0"/>
              <a:t> (WISPR)</a:t>
            </a:r>
          </a:p>
        </p:txBody>
      </p:sp>
      <p:sp>
        <p:nvSpPr>
          <p:cNvPr id="3" name="Picture Placeholder 2">
            <a:extLst>
              <a:ext uri="{FF2B5EF4-FFF2-40B4-BE49-F238E27FC236}">
                <a16:creationId xmlns:a16="http://schemas.microsoft.com/office/drawing/2014/main" id="{1E640FB8-3D92-43C3-85A8-F40693FF0FE0}"/>
              </a:ext>
            </a:extLst>
          </p:cNvPr>
          <p:cNvSpPr>
            <a:spLocks noGrp="1"/>
          </p:cNvSpPr>
          <p:nvPr>
            <p:ph type="pic" idx="1"/>
          </p:nvPr>
        </p:nvSpPr>
        <p:spPr/>
      </p:sp>
      <p:sp>
        <p:nvSpPr>
          <p:cNvPr id="4" name="Text Placeholder 3">
            <a:extLst>
              <a:ext uri="{FF2B5EF4-FFF2-40B4-BE49-F238E27FC236}">
                <a16:creationId xmlns:a16="http://schemas.microsoft.com/office/drawing/2014/main" id="{AB0F00FD-1247-4BDA-A8BB-15BEA18D725B}"/>
              </a:ext>
            </a:extLst>
          </p:cNvPr>
          <p:cNvSpPr>
            <a:spLocks noGrp="1"/>
          </p:cNvSpPr>
          <p:nvPr>
            <p:ph type="body" sz="half" idx="2"/>
          </p:nvPr>
        </p:nvSpPr>
        <p:spPr/>
        <p:txBody>
          <a:bodyPr/>
          <a:lstStyle/>
          <a:p>
            <a:pPr algn="just"/>
            <a:r>
              <a:rPr lang="en-US" b="0" i="0" dirty="0">
                <a:effectLst/>
                <a:latin typeface="OpenSans-Regular"/>
              </a:rPr>
              <a:t>These telescopes will take images of the solar corona and inner heliosphere. The experiment will also provide images of the solar wind, shocks and other structures as they approach and pass the spacecraft. This investigation complements the other instruments on the spacecraft providing direct measurements by imaging the plasma the other instruments sample.</a:t>
            </a:r>
            <a:endParaRPr lang="en-IN" dirty="0"/>
          </a:p>
        </p:txBody>
      </p:sp>
      <p:pic>
        <p:nvPicPr>
          <p:cNvPr id="10242" name="Picture 2" descr="WISPR instrument diagram">
            <a:extLst>
              <a:ext uri="{FF2B5EF4-FFF2-40B4-BE49-F238E27FC236}">
                <a16:creationId xmlns:a16="http://schemas.microsoft.com/office/drawing/2014/main" id="{D67D0C0E-1A7E-4832-8465-44F7AF7622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969" y="2057400"/>
            <a:ext cx="5105400" cy="300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21102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490</TotalTime>
  <Words>530</Words>
  <Application>Microsoft Office PowerPoint</Application>
  <PresentationFormat>Widescreen</PresentationFormat>
  <Paragraphs>36</Paragraphs>
  <Slides>16</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Calibri Light</vt:lpstr>
      <vt:lpstr>Merriweather</vt:lpstr>
      <vt:lpstr>OpenSans-Regular</vt:lpstr>
      <vt:lpstr>Office Theme</vt:lpstr>
      <vt:lpstr>Parker Solar Probe</vt:lpstr>
      <vt:lpstr>Why do we need it?</vt:lpstr>
      <vt:lpstr>ENGINEERING</vt:lpstr>
      <vt:lpstr>PowerPoint Presentation</vt:lpstr>
      <vt:lpstr>PowerPoint Presentation</vt:lpstr>
      <vt:lpstr>INSTRUMENTS</vt:lpstr>
      <vt:lpstr>Fields Experiment (FIELDS):</vt:lpstr>
      <vt:lpstr>Integrated Science Investigation of Sun (ISꙨIS)</vt:lpstr>
      <vt:lpstr>Wide field Imager for Solar PRobe (WISPR)</vt:lpstr>
      <vt:lpstr>Solar Wind Electrons Alphas and Protons (SWEAP) Investigation</vt:lpstr>
      <vt:lpstr>How does it get to Sun?</vt:lpstr>
      <vt:lpstr>Launch</vt:lpstr>
      <vt:lpstr>Orbit and Trajectory</vt:lpstr>
      <vt:lpstr>Accomplishment of the mission* *to be updated on 3rd Oct according to most recent data</vt:lpstr>
      <vt:lpstr>Dust free zones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Parker Solar Probe</dc:title>
  <dc:creator>AYUSHMAN DASH</dc:creator>
  <cp:lastModifiedBy>AYUSHMAN DASH</cp:lastModifiedBy>
  <cp:revision>4</cp:revision>
  <dcterms:created xsi:type="dcterms:W3CDTF">2021-09-29T02:27:37Z</dcterms:created>
  <dcterms:modified xsi:type="dcterms:W3CDTF">2021-10-03T04:24:53Z</dcterms:modified>
</cp:coreProperties>
</file>